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grandir Wide" panose="020B0604020202020204" charset="0"/>
      <p:regular r:id="rId10"/>
    </p:embeddedFont>
    <p:embeddedFont>
      <p:font typeface="Agrandir Wide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-6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eg"/><Relationship Id="rId7" Type="http://schemas.openxmlformats.org/officeDocument/2006/relationships/image" Target="../media/image8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62" r="-2714" b="-1036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354994" y="6589673"/>
            <a:ext cx="8926697" cy="97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6068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WELCOME 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8551707"/>
            <a:ext cx="13048979" cy="173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6068" b="1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SPOTIFY DATA DASHBOARD OVERVIEW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8" name="Group 8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15" name="Group 15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31910" y="1118314"/>
            <a:ext cx="10287015" cy="97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6068" b="1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INTRODUCTION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1910" y="3501992"/>
            <a:ext cx="9071189" cy="185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874" spc="-5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This report explores Spotify data, examining trends in song streams, top artists, and regional distribution. The analysis highlights the popularity of songs across various regions and over time.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6896" y="2241862"/>
            <a:ext cx="9267646" cy="551991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81772" y="9345931"/>
            <a:ext cx="1589599" cy="218887"/>
            <a:chOff x="0" y="0"/>
            <a:chExt cx="418660" cy="5764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18660" cy="57649"/>
            </a:xfrm>
            <a:custGeom>
              <a:avLst/>
              <a:gdLst/>
              <a:ahLst/>
              <a:cxnLst/>
              <a:rect l="l" t="t" r="r" b="b"/>
              <a:pathLst>
                <a:path w="418660" h="57649">
                  <a:moveTo>
                    <a:pt x="0" y="0"/>
                  </a:moveTo>
                  <a:lnTo>
                    <a:pt x="418660" y="0"/>
                  </a:lnTo>
                  <a:lnTo>
                    <a:pt x="41866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1866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81772" y="9345931"/>
            <a:ext cx="2810500" cy="218887"/>
            <a:chOff x="0" y="0"/>
            <a:chExt cx="740214" cy="5764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0214" cy="57649"/>
            </a:xfrm>
            <a:custGeom>
              <a:avLst/>
              <a:gdLst/>
              <a:ahLst/>
              <a:cxnLst/>
              <a:rect l="l" t="t" r="r" b="b"/>
              <a:pathLst>
                <a:path w="740214" h="57649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1772" y="9345931"/>
            <a:ext cx="1589599" cy="218887"/>
            <a:chOff x="0" y="0"/>
            <a:chExt cx="418660" cy="57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8660" cy="57649"/>
            </a:xfrm>
            <a:custGeom>
              <a:avLst/>
              <a:gdLst/>
              <a:ahLst/>
              <a:cxnLst/>
              <a:rect l="l" t="t" r="r" b="b"/>
              <a:pathLst>
                <a:path w="418660" h="57649">
                  <a:moveTo>
                    <a:pt x="0" y="0"/>
                  </a:moveTo>
                  <a:lnTo>
                    <a:pt x="418660" y="0"/>
                  </a:lnTo>
                  <a:lnTo>
                    <a:pt x="41866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1866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4" name="Group 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1" name="Group 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195318" y="1375545"/>
            <a:ext cx="14770851" cy="97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SONG STREAMS BY REGION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177107" y="3382230"/>
            <a:ext cx="7956975" cy="3784024"/>
            <a:chOff x="0" y="0"/>
            <a:chExt cx="10609299" cy="5045366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9"/>
            <a:srcRect t="14310" b="14310"/>
            <a:stretch>
              <a:fillRect/>
            </a:stretch>
          </p:blipFill>
          <p:spPr>
            <a:xfrm>
              <a:off x="0" y="0"/>
              <a:ext cx="10609299" cy="5045366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9588615" y="3363180"/>
            <a:ext cx="7303903" cy="329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endParaRPr/>
          </a:p>
        </p:txBody>
      </p:sp>
      <p:grpSp>
        <p:nvGrpSpPr>
          <p:cNvPr id="34" name="Group 34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2848166" y="9345931"/>
            <a:ext cx="2810500" cy="218887"/>
            <a:chOff x="0" y="0"/>
            <a:chExt cx="740214" cy="5764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40214" cy="57649"/>
            </a:xfrm>
            <a:custGeom>
              <a:avLst/>
              <a:gdLst/>
              <a:ahLst/>
              <a:cxnLst/>
              <a:rect l="l" t="t" r="r" b="b"/>
              <a:pathLst>
                <a:path w="740214" h="57649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4758575" y="9345931"/>
            <a:ext cx="2810500" cy="218887"/>
            <a:chOff x="0" y="0"/>
            <a:chExt cx="740214" cy="5764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40214" cy="57649"/>
            </a:xfrm>
            <a:custGeom>
              <a:avLst/>
              <a:gdLst/>
              <a:ahLst/>
              <a:cxnLst/>
              <a:rect l="l" t="t" r="r" b="b"/>
              <a:pathLst>
                <a:path w="740214" h="57649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7290581" y="9345931"/>
            <a:ext cx="2810500" cy="218887"/>
            <a:chOff x="0" y="0"/>
            <a:chExt cx="740214" cy="57649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740214" cy="57649"/>
            </a:xfrm>
            <a:custGeom>
              <a:avLst/>
              <a:gdLst/>
              <a:ahLst/>
              <a:cxnLst/>
              <a:rect l="l" t="t" r="r" b="b"/>
              <a:pathLst>
                <a:path w="740214" h="57649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9588615" y="3625962"/>
            <a:ext cx="7303903" cy="358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Streams are heavily skewed toward a few key regions. These areas contribute the most to the total streams, reflecting the music preferences and consumption habits of their audiences.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1" name="Group 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18" name="Group 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381772" y="9345931"/>
            <a:ext cx="2810500" cy="218887"/>
            <a:chOff x="0" y="0"/>
            <a:chExt cx="740214" cy="5764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0214" cy="57649"/>
            </a:xfrm>
            <a:custGeom>
              <a:avLst/>
              <a:gdLst/>
              <a:ahLst/>
              <a:cxnLst/>
              <a:rect l="l" t="t" r="r" b="b"/>
              <a:pathLst>
                <a:path w="740214" h="57649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3" name="TextBox 43"/>
          <p:cNvSpPr txBox="1"/>
          <p:nvPr/>
        </p:nvSpPr>
        <p:spPr>
          <a:xfrm>
            <a:off x="350507" y="1202616"/>
            <a:ext cx="8568725" cy="159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5"/>
              </a:lnSpc>
            </a:pPr>
            <a:r>
              <a:rPr lang="en-US" sz="5565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NUMBER OF SONGS BY REGION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9588615" y="2281110"/>
            <a:ext cx="7750295" cy="5249917"/>
            <a:chOff x="0" y="0"/>
            <a:chExt cx="1199912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99912" cy="812800"/>
            </a:xfrm>
            <a:custGeom>
              <a:avLst/>
              <a:gdLst/>
              <a:ahLst/>
              <a:cxnLst/>
              <a:rect l="l" t="t" r="r" b="b"/>
              <a:pathLst>
                <a:path w="1199912" h="812800">
                  <a:moveTo>
                    <a:pt x="22975" y="0"/>
                  </a:moveTo>
                  <a:lnTo>
                    <a:pt x="1176937" y="0"/>
                  </a:lnTo>
                  <a:cubicBezTo>
                    <a:pt x="1183031" y="0"/>
                    <a:pt x="1188874" y="2421"/>
                    <a:pt x="1193183" y="6729"/>
                  </a:cubicBezTo>
                  <a:cubicBezTo>
                    <a:pt x="1197492" y="11038"/>
                    <a:pt x="1199912" y="16882"/>
                    <a:pt x="1199912" y="22975"/>
                  </a:cubicBezTo>
                  <a:lnTo>
                    <a:pt x="1199912" y="789825"/>
                  </a:lnTo>
                  <a:cubicBezTo>
                    <a:pt x="1199912" y="795918"/>
                    <a:pt x="1197492" y="801762"/>
                    <a:pt x="1193183" y="806071"/>
                  </a:cubicBezTo>
                  <a:cubicBezTo>
                    <a:pt x="1188874" y="810379"/>
                    <a:pt x="1183031" y="812800"/>
                    <a:pt x="1176937" y="812800"/>
                  </a:cubicBezTo>
                  <a:lnTo>
                    <a:pt x="22975" y="812800"/>
                  </a:lnTo>
                  <a:cubicBezTo>
                    <a:pt x="16882" y="812800"/>
                    <a:pt x="11038" y="810379"/>
                    <a:pt x="6729" y="806071"/>
                  </a:cubicBezTo>
                  <a:cubicBezTo>
                    <a:pt x="2421" y="801762"/>
                    <a:pt x="0" y="795918"/>
                    <a:pt x="0" y="789825"/>
                  </a:cubicBezTo>
                  <a:lnTo>
                    <a:pt x="0" y="22975"/>
                  </a:lnTo>
                  <a:cubicBezTo>
                    <a:pt x="0" y="16882"/>
                    <a:pt x="2421" y="11038"/>
                    <a:pt x="6729" y="6729"/>
                  </a:cubicBezTo>
                  <a:cubicBezTo>
                    <a:pt x="11038" y="2421"/>
                    <a:pt x="16882" y="0"/>
                    <a:pt x="22975" y="0"/>
                  </a:cubicBezTo>
                  <a:close/>
                </a:path>
              </a:pathLst>
            </a:custGeom>
            <a:blipFill>
              <a:blip r:embed="rId9"/>
              <a:stretch>
                <a:fillRect l="-740" r="-740"/>
              </a:stretch>
            </a:blipFill>
          </p:spPr>
        </p:sp>
      </p:grpSp>
      <p:sp>
        <p:nvSpPr>
          <p:cNvPr id="46" name="TextBox 46"/>
          <p:cNvSpPr txBox="1"/>
          <p:nvPr/>
        </p:nvSpPr>
        <p:spPr>
          <a:xfrm>
            <a:off x="77375" y="3469011"/>
            <a:ext cx="9511239" cy="1437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2734" spc="-54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The dataset reveals a significant concentration of songs in specific regions. Popular music hubs have a higher volume of songs, indicating regional dominance in the music industry.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3764449" y="9345931"/>
            <a:ext cx="2810500" cy="218887"/>
            <a:chOff x="0" y="0"/>
            <a:chExt cx="740214" cy="5764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40214" cy="57649"/>
            </a:xfrm>
            <a:custGeom>
              <a:avLst/>
              <a:gdLst/>
              <a:ahLst/>
              <a:cxnLst/>
              <a:rect l="l" t="t" r="r" b="b"/>
              <a:pathLst>
                <a:path w="740214" h="57649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108732" y="9345931"/>
            <a:ext cx="2810500" cy="218887"/>
            <a:chOff x="0" y="0"/>
            <a:chExt cx="740214" cy="5764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40214" cy="57649"/>
            </a:xfrm>
            <a:custGeom>
              <a:avLst/>
              <a:gdLst/>
              <a:ahLst/>
              <a:cxnLst/>
              <a:rect l="l" t="t" r="r" b="b"/>
              <a:pathLst>
                <a:path w="740214" h="57649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441825" y="9345634"/>
            <a:ext cx="2810500" cy="218887"/>
            <a:chOff x="0" y="0"/>
            <a:chExt cx="740214" cy="57649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740214" cy="57649"/>
            </a:xfrm>
            <a:custGeom>
              <a:avLst/>
              <a:gdLst/>
              <a:ahLst/>
              <a:cxnLst/>
              <a:rect l="l" t="t" r="r" b="b"/>
              <a:pathLst>
                <a:path w="740214" h="57649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483833" y="9345931"/>
            <a:ext cx="2810500" cy="218887"/>
            <a:chOff x="0" y="0"/>
            <a:chExt cx="740214" cy="5764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40214" cy="57649"/>
            </a:xfrm>
            <a:custGeom>
              <a:avLst/>
              <a:gdLst/>
              <a:ahLst/>
              <a:cxnLst/>
              <a:rect l="l" t="t" r="r" b="b"/>
              <a:pathLst>
                <a:path w="740214" h="57649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24" name="Group 2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31" name="Group 3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37" name="Freeform 37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381772" y="9345931"/>
            <a:ext cx="13216885" cy="218887"/>
            <a:chOff x="0" y="0"/>
            <a:chExt cx="3480990" cy="5764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480990" cy="57649"/>
            </a:xfrm>
            <a:custGeom>
              <a:avLst/>
              <a:gdLst/>
              <a:ahLst/>
              <a:cxnLst/>
              <a:rect l="l" t="t" r="r" b="b"/>
              <a:pathLst>
                <a:path w="3480990" h="57649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33790" y="1089958"/>
            <a:ext cx="13600300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POPULARITY TRENDS OVER TIME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-1777" y="3821518"/>
            <a:ext cx="18288000" cy="178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F46A"/>
                </a:solidFill>
                <a:latin typeface="Canva Sans"/>
                <a:ea typeface="Canva Sans"/>
                <a:cs typeface="Canva Sans"/>
                <a:sym typeface="Canva Sans"/>
              </a:rPr>
              <a:t>The average popularity of songs fluctuates over time, with distinct peaks during certain periods. This suggests trends driven by seasonal hits, events, or viral moments in the music world.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44" b="-16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70483" y="1345018"/>
            <a:ext cx="9717517" cy="8541697"/>
            <a:chOff x="0" y="0"/>
            <a:chExt cx="1505498" cy="13233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5498" cy="1323332"/>
            </a:xfrm>
            <a:custGeom>
              <a:avLst/>
              <a:gdLst/>
              <a:ahLst/>
              <a:cxnLst/>
              <a:rect l="l" t="t" r="r" b="b"/>
              <a:pathLst>
                <a:path w="1505498" h="1323332">
                  <a:moveTo>
                    <a:pt x="18324" y="0"/>
                  </a:moveTo>
                  <a:lnTo>
                    <a:pt x="1487174" y="0"/>
                  </a:lnTo>
                  <a:cubicBezTo>
                    <a:pt x="1492034" y="0"/>
                    <a:pt x="1496694" y="1931"/>
                    <a:pt x="1500131" y="5367"/>
                  </a:cubicBezTo>
                  <a:cubicBezTo>
                    <a:pt x="1503567" y="8803"/>
                    <a:pt x="1505498" y="13464"/>
                    <a:pt x="1505498" y="18324"/>
                  </a:cubicBezTo>
                  <a:lnTo>
                    <a:pt x="1505498" y="1305008"/>
                  </a:lnTo>
                  <a:cubicBezTo>
                    <a:pt x="1505498" y="1309868"/>
                    <a:pt x="1503567" y="1314529"/>
                    <a:pt x="1500131" y="1317965"/>
                  </a:cubicBezTo>
                  <a:cubicBezTo>
                    <a:pt x="1496694" y="1321402"/>
                    <a:pt x="1492034" y="1323332"/>
                    <a:pt x="1487174" y="1323332"/>
                  </a:cubicBezTo>
                  <a:lnTo>
                    <a:pt x="18324" y="1323332"/>
                  </a:lnTo>
                  <a:cubicBezTo>
                    <a:pt x="8204" y="1323332"/>
                    <a:pt x="0" y="1315128"/>
                    <a:pt x="0" y="1305008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blipFill>
              <a:blip r:embed="rId3"/>
              <a:stretch>
                <a:fillRect t="-1635" b="-163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54863" y="491209"/>
            <a:ext cx="5539659" cy="219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TOP ARTISTS</a:t>
            </a:r>
          </a:p>
          <a:p>
            <a:pPr algn="l">
              <a:lnSpc>
                <a:spcPts val="5300"/>
              </a:lnSpc>
            </a:pPr>
            <a:endParaRPr lang="en-US" sz="5300" b="1">
              <a:solidFill>
                <a:srgbClr val="FFFFFF"/>
              </a:solidFill>
              <a:latin typeface="Agrandir Wide Bold"/>
              <a:ea typeface="Agrandir Wide Bold"/>
              <a:cs typeface="Agrandir Wide Bold"/>
              <a:sym typeface="Agrandir Wide Bold"/>
            </a:endParaRPr>
          </a:p>
          <a:p>
            <a:pPr algn="l">
              <a:lnSpc>
                <a:spcPts val="5300"/>
              </a:lnSpc>
            </a:pPr>
            <a:endParaRPr lang="en-US" sz="5300" b="1">
              <a:solidFill>
                <a:srgbClr val="FFFFFF"/>
              </a:solidFill>
              <a:latin typeface="Agrandir Wide Bold"/>
              <a:ea typeface="Agrandir Wide Bold"/>
              <a:cs typeface="Agrandir Wide Bold"/>
              <a:sym typeface="Agrandir Wid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5549192"/>
            <a:ext cx="8240857" cy="298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Leading artists like Billie Eilish and others consistently rank among the most streamed globally. Their music resonates across multiple regions, showing strong fan bases.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44" b="-16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70483" y="344307"/>
            <a:ext cx="9717517" cy="9942693"/>
            <a:chOff x="0" y="0"/>
            <a:chExt cx="1505498" cy="15403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5498" cy="1540383"/>
            </a:xfrm>
            <a:custGeom>
              <a:avLst/>
              <a:gdLst/>
              <a:ahLst/>
              <a:cxnLst/>
              <a:rect l="l" t="t" r="r" b="b"/>
              <a:pathLst>
                <a:path w="1505498" h="1540383">
                  <a:moveTo>
                    <a:pt x="18324" y="0"/>
                  </a:moveTo>
                  <a:lnTo>
                    <a:pt x="1487174" y="0"/>
                  </a:lnTo>
                  <a:cubicBezTo>
                    <a:pt x="1492034" y="0"/>
                    <a:pt x="1496694" y="1931"/>
                    <a:pt x="1500131" y="5367"/>
                  </a:cubicBezTo>
                  <a:cubicBezTo>
                    <a:pt x="1503567" y="8803"/>
                    <a:pt x="1505498" y="13464"/>
                    <a:pt x="1505498" y="18324"/>
                  </a:cubicBezTo>
                  <a:lnTo>
                    <a:pt x="1505498" y="1522059"/>
                  </a:lnTo>
                  <a:cubicBezTo>
                    <a:pt x="1505498" y="1532179"/>
                    <a:pt x="1497294" y="1540383"/>
                    <a:pt x="1487174" y="1540383"/>
                  </a:cubicBezTo>
                  <a:lnTo>
                    <a:pt x="18324" y="1540383"/>
                  </a:lnTo>
                  <a:cubicBezTo>
                    <a:pt x="13464" y="1540383"/>
                    <a:pt x="8803" y="1538453"/>
                    <a:pt x="5367" y="1535016"/>
                  </a:cubicBezTo>
                  <a:cubicBezTo>
                    <a:pt x="1931" y="1531580"/>
                    <a:pt x="0" y="1526919"/>
                    <a:pt x="0" y="1522059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blipFill>
              <a:blip r:embed="rId3"/>
              <a:stretch>
                <a:fillRect l="-1629" r="-162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49446" y="7088693"/>
            <a:ext cx="8221037" cy="216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5"/>
              </a:lnSpc>
            </a:pPr>
            <a:r>
              <a:rPr lang="en-US" sz="31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Billie Eilish's top songs have amassed millions of streams. Her distinct sound and broad appeal have made her one of the most successful artists on the platform.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41713"/>
            <a:ext cx="8648700" cy="88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Billie Eilish's Top Songs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795" y="-284578"/>
            <a:ext cx="18834842" cy="8196605"/>
            <a:chOff x="0" y="0"/>
            <a:chExt cx="25113123" cy="109288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rcRect t="17371" b="17371"/>
            <a:stretch>
              <a:fillRect/>
            </a:stretch>
          </p:blipFill>
          <p:spPr>
            <a:xfrm>
              <a:off x="0" y="0"/>
              <a:ext cx="25113123" cy="1092880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10800000">
            <a:off x="-1056508" y="-1288753"/>
            <a:ext cx="20401015" cy="6432253"/>
            <a:chOff x="0" y="0"/>
            <a:chExt cx="5373107" cy="16940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3107" cy="1694091"/>
            </a:xfrm>
            <a:custGeom>
              <a:avLst/>
              <a:gdLst/>
              <a:ahLst/>
              <a:cxnLst/>
              <a:rect l="l" t="t" r="r" b="b"/>
              <a:pathLst>
                <a:path w="5373107" h="1694091">
                  <a:moveTo>
                    <a:pt x="0" y="0"/>
                  </a:moveTo>
                  <a:lnTo>
                    <a:pt x="5373107" y="0"/>
                  </a:lnTo>
                  <a:lnTo>
                    <a:pt x="5373107" y="1694091"/>
                  </a:lnTo>
                  <a:lnTo>
                    <a:pt x="0" y="1694091"/>
                  </a:lnTo>
                  <a:close/>
                </a:path>
              </a:pathLst>
            </a:custGeom>
            <a:gradFill rotWithShape="1"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373107" cy="1722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6" name="Group 1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9" name="Freeform 29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381772" y="9345931"/>
            <a:ext cx="14879745" cy="218887"/>
            <a:chOff x="0" y="0"/>
            <a:chExt cx="3918945" cy="5764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18945" cy="57649"/>
            </a:xfrm>
            <a:custGeom>
              <a:avLst/>
              <a:gdLst/>
              <a:ahLst/>
              <a:cxnLst/>
              <a:rect l="l" t="t" r="r" b="b"/>
              <a:pathLst>
                <a:path w="3918945" h="57649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3918945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8699385" y="8226853"/>
            <a:ext cx="892783" cy="892783"/>
            <a:chOff x="0" y="0"/>
            <a:chExt cx="1190378" cy="1190378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1190378" cy="1190378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335601" y="287314"/>
              <a:ext cx="492600" cy="615750"/>
            </a:xfrm>
            <a:custGeom>
              <a:avLst/>
              <a:gdLst/>
              <a:ahLst/>
              <a:cxnLst/>
              <a:rect l="l" t="t" r="r" b="b"/>
              <a:pathLst>
                <a:path w="492600" h="615750">
                  <a:moveTo>
                    <a:pt x="0" y="0"/>
                  </a:moveTo>
                  <a:lnTo>
                    <a:pt x="492600" y="0"/>
                  </a:lnTo>
                  <a:lnTo>
                    <a:pt x="492600" y="615750"/>
                  </a:lnTo>
                  <a:lnTo>
                    <a:pt x="0" y="61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 rot="5400000">
              <a:off x="261964" y="274868"/>
              <a:ext cx="355440" cy="311010"/>
              <a:chOff x="0" y="0"/>
              <a:chExt cx="812800" cy="7112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495300" y="543040"/>
            <a:ext cx="9096869" cy="131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8125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CONCLUSION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541291" y="3131329"/>
            <a:ext cx="13205418" cy="478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analysis provides valuable insights into Spotify's global music trends. Regional preferences, top-performing songs, and leading artists highlight the evolving landscape of the music industry. The data underscores how a few key regions and popular artists, like Billie Eilish, dominate streaming platforms. Understanding these patterns can help predict future music trends and inform strategic decisions for artists, labels, and marketers.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281</Words>
  <Application>Microsoft Office PowerPoint</Application>
  <PresentationFormat>Custom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Arial</vt:lpstr>
      <vt:lpstr>Canva Sans Bold</vt:lpstr>
      <vt:lpstr>Canva Sans</vt:lpstr>
      <vt:lpstr>Agrandir Wide Bold</vt:lpstr>
      <vt:lpstr>Agrandir Wide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Bold Pop Music Concert Presentation</dc:title>
  <cp:lastModifiedBy>Mahmoud Mohamed</cp:lastModifiedBy>
  <cp:revision>2</cp:revision>
  <dcterms:created xsi:type="dcterms:W3CDTF">2006-08-16T00:00:00Z</dcterms:created>
  <dcterms:modified xsi:type="dcterms:W3CDTF">2024-09-05T02:28:26Z</dcterms:modified>
  <dc:identifier>DAGP2fCIUf0</dc:identifier>
</cp:coreProperties>
</file>